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85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73C93B5-D05E-8481-5033-4EF993CDA5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EE59E06-01E6-72CD-A3CC-73567961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11688-6B63-49C0-8B63-73164BBEB124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01B1D79-3549-029F-CA24-581DDBE9E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0F603F-AA7F-2806-D6C3-556E6F56E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71F67-D200-484D-92F7-99680C9AB1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5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39E90-8126-4507-B38B-DD4C0C748FD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46893-7272-4E87-B6B8-6B8023E37C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56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50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2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62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5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31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85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20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6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18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72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1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tx1"/>
            </a:gs>
            <a:gs pos="100000">
              <a:srgbClr val="87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58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47.png"/><Relationship Id="rId12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.png"/><Relationship Id="rId5" Type="http://schemas.openxmlformats.org/officeDocument/2006/relationships/image" Target="../media/image45.png"/><Relationship Id="rId15" Type="http://schemas.openxmlformats.org/officeDocument/2006/relationships/image" Target="../media/image14.png"/><Relationship Id="rId10" Type="http://schemas.openxmlformats.org/officeDocument/2006/relationships/image" Target="../media/image8.svg"/><Relationship Id="rId4" Type="http://schemas.openxmlformats.org/officeDocument/2006/relationships/image" Target="../media/image44.jpe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16.gif"/><Relationship Id="rId10" Type="http://schemas.openxmlformats.org/officeDocument/2006/relationships/image" Target="../media/image7.png"/><Relationship Id="rId4" Type="http://schemas.openxmlformats.org/officeDocument/2006/relationships/image" Target="../media/image15.jp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.svg"/><Relationship Id="rId5" Type="http://schemas.openxmlformats.org/officeDocument/2006/relationships/image" Target="../media/image18.jpe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6.jp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4.jpg"/><Relationship Id="rId5" Type="http://schemas.openxmlformats.org/officeDocument/2006/relationships/image" Target="../media/image6.sv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0.jpeg"/><Relationship Id="rId1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8.sv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12" Type="http://schemas.openxmlformats.org/officeDocument/2006/relationships/image" Target="../media/image5.png"/><Relationship Id="rId17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34F10659-6ABE-53E6-E58C-0101E269A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850" y="98475"/>
            <a:ext cx="5029200" cy="2514600"/>
          </a:xfrm>
          <a:prstGeom prst="rect">
            <a:avLst/>
          </a:prstGeom>
        </p:spPr>
      </p:pic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B942288C-CA74-2C25-4342-89BA68E49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18" y="5932386"/>
            <a:ext cx="773882" cy="71582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CD4D703-2B7C-DF78-1040-E35A4D992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7935" y="6021614"/>
            <a:ext cx="2645447" cy="72071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4C5BAC7-864B-41D7-D718-A00FC3A62FB8}"/>
              </a:ext>
            </a:extLst>
          </p:cNvPr>
          <p:cNvSpPr txBox="1"/>
          <p:nvPr/>
        </p:nvSpPr>
        <p:spPr>
          <a:xfrm>
            <a:off x="2526945" y="3323808"/>
            <a:ext cx="713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PRESENTAZIONE AGLI STUDENTI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2577250-8775-19C4-2FD9-0053CD785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949" y="579180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WHERE?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0BB971-0598-2147-20A8-C713C37A31FC}"/>
              </a:ext>
            </a:extLst>
          </p:cNvPr>
          <p:cNvSpPr txBox="1"/>
          <p:nvPr/>
        </p:nvSpPr>
        <p:spPr>
          <a:xfrm>
            <a:off x="507526" y="1476690"/>
            <a:ext cx="43409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Avete domande?</a:t>
            </a:r>
          </a:p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Siete curiosi ?</a:t>
            </a:r>
          </a:p>
          <a:p>
            <a:pPr>
              <a:lnSpc>
                <a:spcPct val="150000"/>
              </a:lnSpc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Potete contattarci: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thrust.unipd@gmail.com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Recruits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6894B885-B808-F250-2273-57799B86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7797225" y="3147950"/>
            <a:ext cx="3173347" cy="27479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5609F9-96E2-838C-FF6D-9E5BF312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99620" y="4827435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kedin-logo-1-550×550-300×300">
            <a:extLst>
              <a:ext uri="{FF2B5EF4-FFF2-40B4-BE49-F238E27FC236}">
                <a16:creationId xmlns:a16="http://schemas.microsoft.com/office/drawing/2014/main" id="{9104EEE0-AC00-9091-E35B-2A7FFDA0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287" y="5376153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E875A3D-7A3D-0226-D798-D15A636B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476" y="4227430"/>
            <a:ext cx="582167" cy="5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mail logo | Storia, valore, PNG">
            <a:extLst>
              <a:ext uri="{FF2B5EF4-FFF2-40B4-BE49-F238E27FC236}">
                <a16:creationId xmlns:a16="http://schemas.microsoft.com/office/drawing/2014/main" id="{8BD7E398-E560-0D5B-69B3-8F15BE39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4100" y="3833136"/>
            <a:ext cx="592240" cy="3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CEDD8B67-052F-5E7B-DEAD-89923F5727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BECE08C9-C545-6B12-77CF-8535C64E98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22C8B504-B3BB-1BD3-A6D2-9A786EB07F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C2BFCB46-6E16-EADF-6C93-F2F57A82E45A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D92EE349-B78E-D0A7-0CEA-F60F331766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904" y="1535050"/>
            <a:ext cx="2322135" cy="17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5" y="157786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it-IT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</a:t>
            </a: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7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14DEEA61-A2FC-0D08-EEF6-EF769884B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423" y="6117344"/>
            <a:ext cx="693330" cy="6413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pic>
        <p:nvPicPr>
          <p:cNvPr id="8" name="Immagine 7" descr="Immagine che contiene erba, cielo, esterni, fumo">
            <a:extLst>
              <a:ext uri="{FF2B5EF4-FFF2-40B4-BE49-F238E27FC236}">
                <a16:creationId xmlns:a16="http://schemas.microsoft.com/office/drawing/2014/main" id="{F8DF3DEC-6330-2F40-A766-EC63F6336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t="16670" r="19513" b="13897"/>
          <a:stretch/>
        </p:blipFill>
        <p:spPr>
          <a:xfrm>
            <a:off x="9214864" y="4108202"/>
            <a:ext cx="2418061" cy="18494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30704" y="1364423"/>
            <a:ext cx="502111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è un progetto universitario con l’obbiettivo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progettare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assemblare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testare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lanciare 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sounding rocket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propulsione ibrida.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con esso tutti i sistemi associati: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Ground Station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Rampa di lancio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 Facilities</a:t>
            </a:r>
          </a:p>
        </p:txBody>
      </p:sp>
      <p:pic>
        <p:nvPicPr>
          <p:cNvPr id="12" name="Immagine 11" descr="Immagine che contiene testo, segnale, scuro&#10;&#10;Descrizione generata automaticamente">
            <a:extLst>
              <a:ext uri="{FF2B5EF4-FFF2-40B4-BE49-F238E27FC236}">
                <a16:creationId xmlns:a16="http://schemas.microsoft.com/office/drawing/2014/main" id="{559C70D7-80B9-C63C-10B2-EBB1284C3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89" y="3859525"/>
            <a:ext cx="2854031" cy="1668510"/>
          </a:xfrm>
          <a:prstGeom prst="rect">
            <a:avLst/>
          </a:prstGeom>
        </p:spPr>
      </p:pic>
      <p:pic>
        <p:nvPicPr>
          <p:cNvPr id="18" name="Immagine 17" descr="Immagine che contiene interni, uomo, persona, arma&#10;&#10;Descrizione generata automaticamente">
            <a:extLst>
              <a:ext uri="{FF2B5EF4-FFF2-40B4-BE49-F238E27FC236}">
                <a16:creationId xmlns:a16="http://schemas.microsoft.com/office/drawing/2014/main" id="{D55AB850-788E-97A8-1A31-097C42702A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33163"/>
          <a:stretch/>
        </p:blipFill>
        <p:spPr>
          <a:xfrm>
            <a:off x="8987478" y="2492512"/>
            <a:ext cx="2787664" cy="1396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A17959-A771-B0F4-0658-2A5D02DB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9759"/>
          <a:stretch/>
        </p:blipFill>
        <p:spPr bwMode="auto">
          <a:xfrm>
            <a:off x="5328435" y="1598833"/>
            <a:ext cx="3089701" cy="16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curvo 22">
            <a:extLst>
              <a:ext uri="{FF2B5EF4-FFF2-40B4-BE49-F238E27FC236}">
                <a16:creationId xmlns:a16="http://schemas.microsoft.com/office/drawing/2014/main" id="{5414AA35-83E9-19B9-1FDB-1174E0CF8EF9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8418136" y="2416200"/>
            <a:ext cx="569342" cy="563748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AE6D40DD-4A93-FF29-289F-224F7AC189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00300" y="3805893"/>
            <a:ext cx="687178" cy="515596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6576F007-70CC-F951-7484-7C95A1186ED5}"/>
              </a:ext>
            </a:extLst>
          </p:cNvPr>
          <p:cNvCxnSpPr>
            <a:cxnSpLocks/>
          </p:cNvCxnSpPr>
          <p:nvPr/>
        </p:nvCxnSpPr>
        <p:spPr>
          <a:xfrm>
            <a:off x="8276597" y="4842049"/>
            <a:ext cx="852420" cy="632285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CC21172-B8D5-418B-7F2D-0C4057491A58}"/>
              </a:ext>
            </a:extLst>
          </p:cNvPr>
          <p:cNvCxnSpPr>
            <a:cxnSpLocks/>
          </p:cNvCxnSpPr>
          <p:nvPr/>
        </p:nvCxnSpPr>
        <p:spPr>
          <a:xfrm>
            <a:off x="-1" y="6046237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Elemento grafico 43">
            <a:extLst>
              <a:ext uri="{FF2B5EF4-FFF2-40B4-BE49-F238E27FC236}">
                <a16:creationId xmlns:a16="http://schemas.microsoft.com/office/drawing/2014/main" id="{99B0C1E3-9829-923A-41E2-6B7C3FA7C3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58586" y="6096500"/>
            <a:ext cx="2645447" cy="720715"/>
          </a:xfrm>
          <a:prstGeom prst="rect">
            <a:avLst/>
          </a:prstGeom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3104C971-C46D-F82C-EB4C-AAA2836A480D}"/>
              </a:ext>
            </a:extLst>
          </p:cNvPr>
          <p:cNvCxnSpPr>
            <a:cxnSpLocks/>
          </p:cNvCxnSpPr>
          <p:nvPr/>
        </p:nvCxnSpPr>
        <p:spPr>
          <a:xfrm>
            <a:off x="-1" y="6040323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26466428-1DC7-5459-ECE7-9623C73BC7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65511" y="2756155"/>
            <a:ext cx="5374536" cy="322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SFR I è la prima tecnologia progettata da THRUST. </a:t>
            </a:r>
          </a:p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power rocket di classe M progettato per portare 3 </a:t>
            </a:r>
            <a:r>
              <a:rPr lang="it-IT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Cansat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 altezza obiettivo di 3 km: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Lunghezza 2.70 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Diametro 150 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244 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Spinta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1000 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Massa 30 kg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F216F43-FD8E-29BB-1950-783380BDA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7903">
            <a:off x="7104056" y="627628"/>
            <a:ext cx="3120641" cy="621538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D049028-4737-4369-A167-0890D618186C}"/>
              </a:ext>
            </a:extLst>
          </p:cNvPr>
          <p:cNvCxnSpPr>
            <a:cxnSpLocks/>
          </p:cNvCxnSpPr>
          <p:nvPr/>
        </p:nvCxnSpPr>
        <p:spPr>
          <a:xfrm>
            <a:off x="8634953" y="1762812"/>
            <a:ext cx="1833337" cy="912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A6F7085-1D74-32DE-EFEC-AA42E02D7B69}"/>
              </a:ext>
            </a:extLst>
          </p:cNvPr>
          <p:cNvSpPr txBox="1"/>
          <p:nvPr/>
        </p:nvSpPr>
        <p:spPr>
          <a:xfrm>
            <a:off x="7813082" y="1547906"/>
            <a:ext cx="977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Ogiva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21A22C0-AFFF-7999-E7BE-A0AF1EBE9E4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10048622" y="2847222"/>
            <a:ext cx="839337" cy="4154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CA147D-CEE0-94E4-88A6-84E402ADF1F4}"/>
              </a:ext>
            </a:extLst>
          </p:cNvPr>
          <p:cNvSpPr txBox="1"/>
          <p:nvPr/>
        </p:nvSpPr>
        <p:spPr>
          <a:xfrm>
            <a:off x="10887959" y="2847222"/>
            <a:ext cx="117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Sistema di recupero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1EEF963-EE46-2EB9-80F9-81405E740602}"/>
              </a:ext>
            </a:extLst>
          </p:cNvPr>
          <p:cNvCxnSpPr>
            <a:cxnSpLocks/>
          </p:cNvCxnSpPr>
          <p:nvPr/>
        </p:nvCxnSpPr>
        <p:spPr>
          <a:xfrm>
            <a:off x="8288678" y="2943264"/>
            <a:ext cx="644328" cy="2792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75E9E5A-18F4-0549-3752-B8B199064778}"/>
              </a:ext>
            </a:extLst>
          </p:cNvPr>
          <p:cNvSpPr txBox="1"/>
          <p:nvPr/>
        </p:nvSpPr>
        <p:spPr>
          <a:xfrm>
            <a:off x="7094492" y="2722040"/>
            <a:ext cx="129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Over board Elettronics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062C414-F2CE-7E75-A5F0-00CFBCE86C6E}"/>
              </a:ext>
            </a:extLst>
          </p:cNvPr>
          <p:cNvCxnSpPr>
            <a:cxnSpLocks/>
          </p:cNvCxnSpPr>
          <p:nvPr/>
        </p:nvCxnSpPr>
        <p:spPr>
          <a:xfrm flipH="1" flipV="1">
            <a:off x="8730912" y="4135960"/>
            <a:ext cx="642594" cy="308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3200874-FDE3-4E73-BD34-C3B79A78703D}"/>
              </a:ext>
            </a:extLst>
          </p:cNvPr>
          <p:cNvSpPr txBox="1"/>
          <p:nvPr/>
        </p:nvSpPr>
        <p:spPr>
          <a:xfrm>
            <a:off x="9373506" y="4315697"/>
            <a:ext cx="117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Serbatoio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4A0433A-8B69-6E65-B1CC-4829A63C2C62}"/>
              </a:ext>
            </a:extLst>
          </p:cNvPr>
          <p:cNvCxnSpPr>
            <a:cxnSpLocks/>
          </p:cNvCxnSpPr>
          <p:nvPr/>
        </p:nvCxnSpPr>
        <p:spPr>
          <a:xfrm>
            <a:off x="6786733" y="4345348"/>
            <a:ext cx="562887" cy="3089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72D3B-5605-4761-CC40-0ED77AD4FB38}"/>
              </a:ext>
            </a:extLst>
          </p:cNvPr>
          <p:cNvSpPr txBox="1"/>
          <p:nvPr/>
        </p:nvSpPr>
        <p:spPr>
          <a:xfrm>
            <a:off x="5728472" y="4027706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endParaRPr lang="it-IT" sz="16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4E4C540C-4D5E-AE2B-672E-B08792C37615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7277878" y="5486400"/>
            <a:ext cx="697569" cy="1903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C586CCD-6821-5921-D805-C8FC7000A643}"/>
              </a:ext>
            </a:extLst>
          </p:cNvPr>
          <p:cNvSpPr txBox="1"/>
          <p:nvPr/>
        </p:nvSpPr>
        <p:spPr>
          <a:xfrm>
            <a:off x="7975447" y="5384348"/>
            <a:ext cx="179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Camera di combustione</a:t>
            </a:r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9D5BB029-F921-9482-69CE-41B7358E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6540" y="6058460"/>
            <a:ext cx="2645447" cy="720715"/>
          </a:xfrm>
          <a:prstGeom prst="rect">
            <a:avLst/>
          </a:prstGeom>
        </p:spPr>
      </p:pic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BFB65817-6901-116E-F259-F58655955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577" y="6098159"/>
            <a:ext cx="693330" cy="641316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270143B6-2B5F-9DC4-8C69-7B1EA78897A5}"/>
              </a:ext>
            </a:extLst>
          </p:cNvPr>
          <p:cNvCxnSpPr>
            <a:cxnSpLocks/>
          </p:cNvCxnSpPr>
          <p:nvPr/>
        </p:nvCxnSpPr>
        <p:spPr>
          <a:xfrm>
            <a:off x="-939" y="6003320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5ACF431F-E486-BCAB-2BB2-187F21B60C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1E36512-B4C9-5AE0-9198-6782E96283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80" y="138455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1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C9580551-034E-1502-51F0-BB2FE686F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78" y="2855030"/>
            <a:ext cx="3838719" cy="3236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 schedulati: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Altezza 1 km, Giugno 2023 nell’Aviosuperficie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Obbiettivo: Test di volo per le tecnologie di accensione, aborto, recupero.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Lancio a 3 km, Ottobre 2023 all’aviosuperficie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Obbiettivo: Test di volo altezza massima per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A15B50-9C94-2F75-32BD-E79966545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346" y="1752648"/>
            <a:ext cx="3838719" cy="243816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151E0B8-2EB5-C53A-90CA-5B892C15782E}"/>
              </a:ext>
            </a:extLst>
          </p:cNvPr>
          <p:cNvSpPr txBox="1"/>
          <p:nvPr/>
        </p:nvSpPr>
        <p:spPr>
          <a:xfrm>
            <a:off x="8928385" y="4821566"/>
            <a:ext cx="251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poi?</a:t>
            </a:r>
          </a:p>
        </p:txBody>
      </p:sp>
      <p:pic>
        <p:nvPicPr>
          <p:cNvPr id="32" name="Immagine 31" descr="Immagine che contiene erba, esterni, cielo, campo&#10;&#10;Descrizione generata automaticamente">
            <a:extLst>
              <a:ext uri="{FF2B5EF4-FFF2-40B4-BE49-F238E27FC236}">
                <a16:creationId xmlns:a16="http://schemas.microsoft.com/office/drawing/2014/main" id="{E3856651-3C53-8968-A680-D772A1F481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"/>
          <a:stretch/>
        </p:blipFill>
        <p:spPr>
          <a:xfrm>
            <a:off x="4891270" y="1786918"/>
            <a:ext cx="2409460" cy="4004841"/>
          </a:xfrm>
          <a:prstGeom prst="rect">
            <a:avLst/>
          </a:prstGeom>
        </p:spPr>
      </p:pic>
      <p:pic>
        <p:nvPicPr>
          <p:cNvPr id="36" name="Elemento grafico 35">
            <a:extLst>
              <a:ext uri="{FF2B5EF4-FFF2-40B4-BE49-F238E27FC236}">
                <a16:creationId xmlns:a16="http://schemas.microsoft.com/office/drawing/2014/main" id="{E45E6F22-661A-E7CA-AC29-94696B0B6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8385" y="6053991"/>
            <a:ext cx="2645447" cy="72071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0D190FF-EAB2-3D5B-3813-AFF944A45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668" y="6091598"/>
            <a:ext cx="693330" cy="641316"/>
          </a:xfrm>
          <a:prstGeom prst="rect">
            <a:avLst/>
          </a:prstGeom>
        </p:spPr>
      </p:pic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CB7D3B6-C1E6-38BB-7D96-39FD7A99D120}"/>
              </a:ext>
            </a:extLst>
          </p:cNvPr>
          <p:cNvCxnSpPr>
            <a:cxnSpLocks/>
          </p:cNvCxnSpPr>
          <p:nvPr/>
        </p:nvCxnSpPr>
        <p:spPr>
          <a:xfrm>
            <a:off x="-1" y="6037096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Elemento grafico 39">
            <a:extLst>
              <a:ext uri="{FF2B5EF4-FFF2-40B4-BE49-F238E27FC236}">
                <a16:creationId xmlns:a16="http://schemas.microsoft.com/office/drawing/2014/main" id="{06CEDBA9-AF15-A65A-D284-9FD4066F7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819FC7E-8816-C28C-44ED-DE94F1E03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66" y="140450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76AF3E6F-5A7A-1734-7702-263749DFD2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484909" y="1595100"/>
            <a:ext cx="3255798" cy="43513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9E9F29-860F-6830-4BB7-53A18463968D}"/>
              </a:ext>
            </a:extLst>
          </p:cNvPr>
          <p:cNvSpPr txBox="1"/>
          <p:nvPr/>
        </p:nvSpPr>
        <p:spPr>
          <a:xfrm>
            <a:off x="160869" y="1313001"/>
            <a:ext cx="3324040" cy="516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Competizione annuale che si svolge a Ponte de Sor (PT)  nella quale i migliori team universitari d’Europa si sfidano in termini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Precisione nel raggiungimento della quota obbiettivo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Innovazioni presentate dal proprio sounding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Capacità di lavoro e coordinamento in squadra.</a:t>
            </a:r>
            <a:b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AAD7CF-2AC4-751A-8DC8-6178A794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08" y="1657157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70C6913-CB18-BB35-95DE-9DEF715D1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58" y="3032697"/>
            <a:ext cx="3429050" cy="172325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0B14B76-3088-EB78-E733-ED359A59A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455" y="4262242"/>
            <a:ext cx="3166863" cy="1658305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3069D03-8816-F555-5BAC-C8B5C8A05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4162" y="6118161"/>
            <a:ext cx="2645447" cy="72071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76620EBF-0CC9-4EC0-187F-44847E6746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5338" y="6070552"/>
            <a:ext cx="693330" cy="641316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47D4C7F-F266-B5C8-D221-54564279EEEC}"/>
              </a:ext>
            </a:extLst>
          </p:cNvPr>
          <p:cNvCxnSpPr>
            <a:cxnSpLocks/>
          </p:cNvCxnSpPr>
          <p:nvPr/>
        </p:nvCxnSpPr>
        <p:spPr>
          <a:xfrm>
            <a:off x="-124408" y="605708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157E1DBF-2081-48B4-8557-4A7FEA4495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8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3" name="Segnaposto contenuto 2" descr="Immagine che contiene giocatore, rosso&#10;&#10;Descrizione generata automaticamente">
            <a:extLst>
              <a:ext uri="{FF2B5EF4-FFF2-40B4-BE49-F238E27FC236}">
                <a16:creationId xmlns:a16="http://schemas.microsoft.com/office/drawing/2014/main" id="{04848F33-6248-F161-A4FB-6A6ECB40D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b="2819"/>
          <a:stretch/>
        </p:blipFill>
        <p:spPr>
          <a:xfrm>
            <a:off x="3554963" y="1314984"/>
            <a:ext cx="6383692" cy="3816854"/>
          </a:xfr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1D6FAFD-CDF2-678C-DACF-E5CDB14A2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067D2900-60A9-106E-CFE0-AFC2304AD9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670B8-AB10-4EE0-5A57-7980CE9B712D}"/>
              </a:ext>
            </a:extLst>
          </p:cNvPr>
          <p:cNvSpPr txBox="1"/>
          <p:nvPr/>
        </p:nvSpPr>
        <p:spPr>
          <a:xfrm>
            <a:off x="279917" y="1262927"/>
            <a:ext cx="3629609" cy="475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 progettazione di SFR SI è evoluta partendo da: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Requisiti tecnici e di </a:t>
            </a: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endParaRPr lang="it-IT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preliminare performance/Stima masse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Definizione geometrie e interfacce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Dimensionamento dai sottosistemi ai componenti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Realizzazione 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computazionali (FEM, CFD…)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1A9962-0A8E-0C87-092C-FC491B6EDD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0532">
            <a:off x="6957500" y="2845404"/>
            <a:ext cx="2720959" cy="1785147"/>
          </a:xfrm>
          <a:prstGeom prst="rect">
            <a:avLst/>
          </a:prstGeom>
        </p:spPr>
      </p:pic>
      <p:pic>
        <p:nvPicPr>
          <p:cNvPr id="19" name="Immagine 18" descr="Immagine che contiene illuminato, scuro&#10;&#10;Descrizione generata automaticamente">
            <a:extLst>
              <a:ext uri="{FF2B5EF4-FFF2-40B4-BE49-F238E27FC236}">
                <a16:creationId xmlns:a16="http://schemas.microsoft.com/office/drawing/2014/main" id="{5D3BFF47-B71C-B77E-F87F-0CEB12BF940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8"/>
          <a:stretch/>
        </p:blipFill>
        <p:spPr>
          <a:xfrm>
            <a:off x="8139885" y="4520991"/>
            <a:ext cx="3549629" cy="1564958"/>
          </a:xfrm>
          <a:prstGeom prst="rect">
            <a:avLst/>
          </a:prstGeom>
        </p:spPr>
      </p:pic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C40DECE1-D7F2-ECD3-B210-047EF4CFA9CB}"/>
              </a:ext>
            </a:extLst>
          </p:cNvPr>
          <p:cNvSpPr/>
          <p:nvPr/>
        </p:nvSpPr>
        <p:spPr>
          <a:xfrm rot="19553308">
            <a:off x="7657524" y="2713595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400F990D-E993-613D-2E42-70796D9DB867}"/>
              </a:ext>
            </a:extLst>
          </p:cNvPr>
          <p:cNvSpPr/>
          <p:nvPr/>
        </p:nvSpPr>
        <p:spPr>
          <a:xfrm rot="19553308">
            <a:off x="8970163" y="4370982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90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B4BEA69-8829-C6AB-C009-9C83046ED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FA7647A-3BB4-376F-A8D5-095C29A28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535" y="6086115"/>
            <a:ext cx="693330" cy="64131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C2E8AA8-A45D-E9A9-343F-3A8FA1BEB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71E731-F4B7-BC32-388B-9534C8CB1D34}"/>
              </a:ext>
            </a:extLst>
          </p:cNvPr>
          <p:cNvSpPr txBox="1"/>
          <p:nvPr/>
        </p:nvSpPr>
        <p:spPr>
          <a:xfrm>
            <a:off x="491535" y="1548882"/>
            <a:ext cx="110411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Struttura modulare composta da flange che dividono ogni sottosistema dal successivo per favorire: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Assemblaggio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Accesso più semplice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Customizzazione </a:t>
            </a:r>
          </a:p>
          <a:p>
            <a:endParaRPr lang="it-IT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3AB251-3AAB-0921-9775-11365BF5E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4"/>
          <a:stretch/>
        </p:blipFill>
        <p:spPr bwMode="auto">
          <a:xfrm>
            <a:off x="556832" y="3104755"/>
            <a:ext cx="3236101" cy="14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E0FBC89-201F-186B-2508-7033D4B7D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1" y="3828111"/>
            <a:ext cx="2874200" cy="20313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54F686-A376-CC2D-A125-E38AC753E6B7}"/>
              </a:ext>
            </a:extLst>
          </p:cNvPr>
          <p:cNvSpPr txBox="1"/>
          <p:nvPr/>
        </p:nvSpPr>
        <p:spPr>
          <a:xfrm>
            <a:off x="6392860" y="2445972"/>
            <a:ext cx="2326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Dimensionamenti sono stati fatti prima su carta, in casi complessi con codici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Matlab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alla fine mediati analisi FEM e CFD.</a:t>
            </a:r>
            <a:endParaRPr lang="it-IT" b="1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8" name="Picture 4" descr="Immagini Stock - Occhiali Più Formule Di Fisica E Calcoli Scritti Su Carta.  Image 10323354.">
            <a:extLst>
              <a:ext uri="{FF2B5EF4-FFF2-40B4-BE49-F238E27FC236}">
                <a16:creationId xmlns:a16="http://schemas.microsoft.com/office/drawing/2014/main" id="{1D78F6C5-DE98-AA3F-B4E1-E7658127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96" y="2706549"/>
            <a:ext cx="2011082" cy="1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AF1203F-E956-6FB4-E62A-41218993B7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09" y="3881962"/>
            <a:ext cx="2552066" cy="1345914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07EF15E-B0E0-2A66-0E0E-C7A1DB7E22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99" y="4684537"/>
            <a:ext cx="2814106" cy="11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24" y="13075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software CAD utilizzato è Inventor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5A84B9-6C00-2527-3CE0-FED7214C7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67" y="1279893"/>
            <a:ext cx="1330412" cy="1330412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D4DF32-7F90-3D03-43F6-0BBDB7692A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2" y="1862801"/>
            <a:ext cx="3130868" cy="139910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749925-F5F4-EADE-280B-31520913E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61" y="2731482"/>
            <a:ext cx="2385550" cy="184338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E32771F-ACC3-E7B0-8491-FBF500EB67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1864" y="3630721"/>
            <a:ext cx="2659120" cy="179775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6DEB086-D8BA-4F5A-B431-C696CA908D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79" y="4078678"/>
            <a:ext cx="2445826" cy="172999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EF79F-5A10-BC47-2632-0160734FD8DF}"/>
              </a:ext>
            </a:extLst>
          </p:cNvPr>
          <p:cNvSpPr txBox="1"/>
          <p:nvPr/>
        </p:nvSpPr>
        <p:spPr>
          <a:xfrm>
            <a:off x="7184307" y="1927994"/>
            <a:ext cx="338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Mentre le analisi FEM mediante il software Nastran/Patran o tool di Inventor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DE2F945-E710-E5F1-A10C-766171ADFC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31" y="1657898"/>
            <a:ext cx="2292386" cy="1515469"/>
          </a:xfrm>
          <a:prstGeom prst="rect">
            <a:avLst/>
          </a:prstGeom>
        </p:spPr>
      </p:pic>
      <p:pic>
        <p:nvPicPr>
          <p:cNvPr id="33" name="Immagine 32" descr="Immagine che contiene testo, serviziodatavola, stoviglie&#10;&#10;Descrizione generata automaticamente">
            <a:extLst>
              <a:ext uri="{FF2B5EF4-FFF2-40B4-BE49-F238E27FC236}">
                <a16:creationId xmlns:a16="http://schemas.microsoft.com/office/drawing/2014/main" id="{81C163E3-692E-90A3-D93F-8B2342C474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694" y="3128323"/>
            <a:ext cx="3048264" cy="158140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4605E68-57FC-7128-C3A7-3B148C7AAF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19" y="3262639"/>
            <a:ext cx="1776764" cy="26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56B5C24C-AD08-B169-5CE6-B4ED92ACC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253107"/>
              </p:ext>
            </p:extLst>
          </p:nvPr>
        </p:nvGraphicFramePr>
        <p:xfrm>
          <a:off x="3713783" y="1957696"/>
          <a:ext cx="8128000" cy="314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47631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4469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8667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6360525"/>
                    </a:ext>
                  </a:extLst>
                </a:gridCol>
              </a:tblGrid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82388"/>
                  </a:ext>
                </a:extLst>
              </a:tr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03076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C111F8-EAF8-18DD-CDA2-5BACF55002BB}"/>
              </a:ext>
            </a:extLst>
          </p:cNvPr>
          <p:cNvSpPr txBox="1"/>
          <p:nvPr/>
        </p:nvSpPr>
        <p:spPr>
          <a:xfrm>
            <a:off x="247572" y="1399347"/>
            <a:ext cx="4166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Unisciti ad uno dei nostri team: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Propulsione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Strutture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Recupero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Elettronica/Payload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Missione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Budget/Sporsoship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Gestionale/Management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43CC4F4C-C2DB-82A4-FA89-C14DC69EF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96" y="2100374"/>
            <a:ext cx="1181063" cy="12751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624B3A20-A05D-50AB-216E-3DADCE953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8" y="2001523"/>
            <a:ext cx="1420984" cy="1423908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1713EB93-DD5B-F8C7-5531-E11BA4A0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25" y="3639521"/>
            <a:ext cx="1428923" cy="1391771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254CFBAF-AED7-95AD-1A91-4DBBB31F7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92" y="2078471"/>
            <a:ext cx="1304195" cy="1270013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58ACCDCF-36C3-EAD7-B310-8A434811D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5" y="3621811"/>
            <a:ext cx="1372341" cy="134202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20B60B77-BF8B-F656-3C09-6625B8FEC5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30" y="3543663"/>
            <a:ext cx="1428923" cy="1420175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661763B1-83BE-BB1A-0E35-0E684F6624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99" y="2026540"/>
            <a:ext cx="1428924" cy="1428924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DE2FCC4E-835F-7CAD-8A78-72D2701F2F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59" y="3530771"/>
            <a:ext cx="1473120" cy="1488400"/>
          </a:xfrm>
          <a:prstGeom prst="rect">
            <a:avLst/>
          </a:prstGeom>
        </p:spPr>
      </p:pic>
      <p:pic>
        <p:nvPicPr>
          <p:cNvPr id="65" name="Elemento grafico 64">
            <a:extLst>
              <a:ext uri="{FF2B5EF4-FFF2-40B4-BE49-F238E27FC236}">
                <a16:creationId xmlns:a16="http://schemas.microsoft.com/office/drawing/2014/main" id="{D7BD531F-C767-42FD-BDC2-2150006779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9AB090FD-63F5-1DC3-46A9-6F9DA4CE6C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BDE9AFAD-4ED4-3C46-20F8-FD8FF490701D}"/>
              </a:ext>
            </a:extLst>
          </p:cNvPr>
          <p:cNvCxnSpPr>
            <a:cxnSpLocks/>
          </p:cNvCxnSpPr>
          <p:nvPr/>
        </p:nvCxnSpPr>
        <p:spPr>
          <a:xfrm>
            <a:off x="-25070" y="6004769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9" name="Elemento grafico 68">
            <a:extLst>
              <a:ext uri="{FF2B5EF4-FFF2-40B4-BE49-F238E27FC236}">
                <a16:creationId xmlns:a16="http://schemas.microsoft.com/office/drawing/2014/main" id="{5F3865E9-CF0D-18F6-7448-3497058E9A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09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5316</TotalTime>
  <Words>367</Words>
  <Application>Microsoft Office PowerPoint</Application>
  <PresentationFormat>Widescreen</PresentationFormat>
  <Paragraphs>80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Helvetica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14</cp:revision>
  <dcterms:created xsi:type="dcterms:W3CDTF">2022-09-23T13:22:47Z</dcterms:created>
  <dcterms:modified xsi:type="dcterms:W3CDTF">2022-11-09T06:16:41Z</dcterms:modified>
</cp:coreProperties>
</file>